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56" r:id="rId4"/>
    <p:sldId id="257" r:id="rId5"/>
    <p:sldId id="258" r:id="rId6"/>
    <p:sldId id="259" r:id="rId7"/>
    <p:sldId id="263" r:id="rId8"/>
    <p:sldId id="261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457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7899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0153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5355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6983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5470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524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481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5234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1749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8796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D1E74-8D7E-4FA0-B92F-14D271050A7E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7478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abs.go.kr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bs.go.kr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700213" y="2970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1102685" y="25130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15740" y="1776413"/>
            <a:ext cx="53447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b="1" dirty="0" smtClean="0"/>
              <a:t>2025</a:t>
            </a:r>
            <a:r>
              <a:rPr lang="ko-KR" altLang="en-US" sz="4000" b="1" dirty="0" smtClean="0"/>
              <a:t>년 </a:t>
            </a:r>
            <a:r>
              <a:rPr lang="en-US" altLang="ko-KR" sz="4000" b="1" dirty="0"/>
              <a:t>1</a:t>
            </a:r>
            <a:r>
              <a:rPr lang="ko-KR" altLang="en-US" sz="4000" b="1" dirty="0" smtClean="0"/>
              <a:t>학기 온라인</a:t>
            </a:r>
            <a:endParaRPr lang="en-US" altLang="ko-KR" sz="4000" b="1" dirty="0" smtClean="0"/>
          </a:p>
          <a:p>
            <a:pPr algn="ctr"/>
            <a:r>
              <a:rPr lang="ko-KR" altLang="en-US" sz="4000" b="1" dirty="0" smtClean="0"/>
              <a:t> 안전교육 이수 안내서</a:t>
            </a:r>
            <a:endParaRPr lang="ko-KR" alt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198192" y="4715933"/>
            <a:ext cx="3579826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2500" b="1" dirty="0" smtClean="0"/>
              <a:t>동국대학교</a:t>
            </a:r>
            <a:endParaRPr lang="en-US" altLang="ko-KR" sz="2500" b="1" dirty="0" smtClean="0"/>
          </a:p>
          <a:p>
            <a:pPr algn="ctr"/>
            <a:r>
              <a:rPr lang="en-US" altLang="ko-KR" sz="2500" b="1" dirty="0" smtClean="0"/>
              <a:t>BMC</a:t>
            </a:r>
            <a:r>
              <a:rPr lang="ko-KR" altLang="en-US" sz="2500" b="1" dirty="0" smtClean="0"/>
              <a:t>행정처 </a:t>
            </a:r>
            <a:r>
              <a:rPr lang="ko-KR" altLang="en-US" sz="2500" b="1" dirty="0" err="1" smtClean="0"/>
              <a:t>행정운영팀</a:t>
            </a:r>
            <a:endParaRPr lang="ko-KR" alt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8901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12192000" cy="579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3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교육명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2025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학년도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학기 연구실 신규 및 정기 안전교육 시행 </a:t>
            </a: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교육대상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전임교원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정년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3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비정년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대학원생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학부생</a:t>
            </a: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3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교육기간 </a:t>
            </a:r>
            <a:r>
              <a:rPr lang="en-US" altLang="ko-KR" sz="13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2025.03.01.~06.13.</a:t>
            </a: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교육방법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3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국가연구안전정보시스템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→ 안전교육 시스템 접속 후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교육수강</a:t>
            </a: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3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이수방법</a:t>
            </a: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700213" y="2970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215164"/>
              </p:ext>
            </p:extLst>
          </p:nvPr>
        </p:nvGraphicFramePr>
        <p:xfrm>
          <a:off x="158794" y="3392515"/>
          <a:ext cx="11412024" cy="2021137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8699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5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43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28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076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구분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대 상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관련학과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effectLst/>
                        </a:rPr>
                        <a:t>비고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990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신규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effectLst/>
                        </a:rPr>
                        <a:t>2025</a:t>
                      </a:r>
                      <a:r>
                        <a:rPr lang="ko-KR" altLang="en-US" sz="1200" kern="0" spc="0" dirty="0" smtClean="0">
                          <a:effectLst/>
                        </a:rPr>
                        <a:t>년 </a:t>
                      </a:r>
                      <a:r>
                        <a:rPr lang="en-US" altLang="ko-KR" sz="1200" kern="0" spc="0" dirty="0" smtClean="0">
                          <a:effectLst/>
                        </a:rPr>
                        <a:t>1</a:t>
                      </a:r>
                      <a:r>
                        <a:rPr lang="ko-KR" altLang="en-US" sz="1200" kern="0" spc="0" dirty="0" smtClean="0">
                          <a:effectLst/>
                        </a:rPr>
                        <a:t>학기 신규 입학생</a:t>
                      </a:r>
                      <a:r>
                        <a:rPr lang="en-US" altLang="ko-KR" sz="1200" kern="0" spc="0" dirty="0" smtClean="0">
                          <a:effectLst/>
                        </a:rPr>
                        <a:t>(</a:t>
                      </a:r>
                      <a:r>
                        <a:rPr lang="ko-KR" altLang="en-US" sz="1200" kern="0" spc="0" dirty="0" err="1" smtClean="0">
                          <a:effectLst/>
                        </a:rPr>
                        <a:t>학부생</a:t>
                      </a:r>
                      <a:r>
                        <a:rPr lang="en-US" altLang="ko-KR" sz="1200" kern="0" spc="0" dirty="0" smtClean="0">
                          <a:effectLst/>
                        </a:rPr>
                        <a:t>, </a:t>
                      </a:r>
                      <a:r>
                        <a:rPr lang="ko-KR" altLang="en-US" sz="1200" kern="0" spc="0" dirty="0" smtClean="0">
                          <a:effectLst/>
                        </a:rPr>
                        <a:t>대학원생</a:t>
                      </a:r>
                      <a:r>
                        <a:rPr lang="en-US" altLang="ko-KR" sz="1200" kern="0" spc="0" dirty="0" smtClean="0">
                          <a:effectLst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effectLst/>
                        </a:rPr>
                        <a:t>모든학과</a:t>
                      </a:r>
                      <a:r>
                        <a:rPr lang="ko-KR" altLang="en-US" sz="1200" kern="0" spc="0" dirty="0">
                          <a:effectLst/>
                        </a:rPr>
                        <a:t> 동일</a:t>
                      </a:r>
                      <a:r>
                        <a:rPr lang="en-US" altLang="ko-KR" sz="1200" kern="0" spc="0" dirty="0">
                          <a:effectLst/>
                        </a:rPr>
                        <a:t>(</a:t>
                      </a:r>
                      <a:r>
                        <a:rPr lang="ko-KR" altLang="en-US" sz="1200" kern="0" spc="0" dirty="0" err="1">
                          <a:effectLst/>
                        </a:rPr>
                        <a:t>구분없음</a:t>
                      </a:r>
                      <a:r>
                        <a:rPr lang="en-US" altLang="ko-KR" sz="1200" kern="0" spc="0" dirty="0">
                          <a:effectLst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온라인교육</a:t>
                      </a: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effectLst/>
                        </a:rPr>
                        <a:t>(</a:t>
                      </a:r>
                      <a:r>
                        <a:rPr lang="en-US" altLang="ko-KR" sz="1200" kern="0" spc="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</a:rPr>
                        <a:t>시간</a:t>
                      </a:r>
                      <a:r>
                        <a:rPr lang="en-US" altLang="ko-KR" sz="1200" kern="0" spc="0" dirty="0">
                          <a:effectLst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4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40" dirty="0">
                          <a:effectLst/>
                        </a:rPr>
                        <a:t>정기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40" dirty="0" smtClean="0">
                          <a:effectLst/>
                        </a:rPr>
                        <a:t>고위험 </a:t>
                      </a:r>
                      <a:r>
                        <a:rPr lang="en-US" altLang="ko-KR" sz="1200" kern="0" spc="-140" dirty="0" smtClean="0">
                          <a:effectLst/>
                        </a:rPr>
                        <a:t>: </a:t>
                      </a:r>
                      <a:r>
                        <a:rPr lang="ko-KR" altLang="en-US" sz="1200" kern="0" spc="-140" dirty="0" err="1" smtClean="0">
                          <a:effectLst/>
                        </a:rPr>
                        <a:t>실험활동</a:t>
                      </a:r>
                      <a:r>
                        <a:rPr lang="ko-KR" altLang="en-US" sz="1200" kern="0" spc="-140" dirty="0" smtClean="0">
                          <a:effectLst/>
                        </a:rPr>
                        <a:t> </a:t>
                      </a:r>
                      <a:r>
                        <a:rPr lang="ko-KR" altLang="en-US" sz="1200" kern="0" spc="-140" dirty="0" err="1" smtClean="0">
                          <a:effectLst/>
                        </a:rPr>
                        <a:t>연구종사자</a:t>
                      </a:r>
                      <a:r>
                        <a:rPr lang="en-US" altLang="ko-KR" sz="1200" kern="0" spc="-140" dirty="0" smtClean="0">
                          <a:effectLst/>
                        </a:rPr>
                        <a:t>(</a:t>
                      </a:r>
                      <a:r>
                        <a:rPr lang="ko-KR" altLang="en-US" sz="1200" kern="0" spc="-140" dirty="0" smtClean="0">
                          <a:effectLst/>
                        </a:rPr>
                        <a:t>재직</a:t>
                      </a:r>
                      <a:r>
                        <a:rPr lang="en-US" altLang="ko-KR" sz="1200" kern="0" spc="-140" dirty="0" smtClean="0">
                          <a:effectLst/>
                        </a:rPr>
                        <a:t>, </a:t>
                      </a:r>
                      <a:r>
                        <a:rPr lang="ko-KR" altLang="en-US" sz="1200" kern="0" spc="-140" dirty="0" smtClean="0">
                          <a:effectLst/>
                        </a:rPr>
                        <a:t>재학</a:t>
                      </a:r>
                      <a:r>
                        <a:rPr lang="ko-KR" altLang="en-US" sz="1200" kern="0" spc="-140" baseline="0" dirty="0" smtClean="0">
                          <a:effectLst/>
                        </a:rPr>
                        <a:t> 중</a:t>
                      </a:r>
                      <a:r>
                        <a:rPr lang="en-US" altLang="ko-KR" sz="1200" kern="0" spc="-140" baseline="0" dirty="0" smtClean="0">
                          <a:effectLst/>
                        </a:rPr>
                        <a:t>)</a:t>
                      </a:r>
                      <a:endParaRPr lang="en-US" altLang="ko-KR" sz="1200" kern="0" spc="-140" dirty="0" smtClean="0"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교원</a:t>
                      </a:r>
                      <a:r>
                        <a:rPr lang="en-US" altLang="ko-KR" sz="12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2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연구원</a:t>
                      </a:r>
                      <a:r>
                        <a:rPr lang="en-US" altLang="ko-KR" sz="12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200" kern="0" spc="-14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학부생</a:t>
                      </a:r>
                      <a:r>
                        <a:rPr lang="en-US" altLang="ko-KR" sz="12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 </a:t>
                      </a:r>
                      <a:r>
                        <a:rPr lang="ko-KR" altLang="en-US" sz="12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대학원생</a:t>
                      </a:r>
                      <a:endParaRPr lang="ko-KR" altLang="en-US" sz="1200" kern="0" spc="-14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20" dirty="0" smtClean="0">
                          <a:effectLst/>
                        </a:rPr>
                        <a:t>바이오환경과학과</a:t>
                      </a:r>
                      <a:r>
                        <a:rPr lang="en-US" altLang="ko-KR" sz="1200" kern="0" spc="-120" dirty="0">
                          <a:effectLst/>
                        </a:rPr>
                        <a:t>, </a:t>
                      </a:r>
                      <a:r>
                        <a:rPr lang="ko-KR" altLang="en-US" sz="1200" kern="0" spc="-120" dirty="0">
                          <a:effectLst/>
                        </a:rPr>
                        <a:t>생명과학과</a:t>
                      </a:r>
                      <a:r>
                        <a:rPr lang="en-US" altLang="ko-KR" sz="1200" kern="0" spc="-120" dirty="0">
                          <a:effectLst/>
                        </a:rPr>
                        <a:t>, </a:t>
                      </a:r>
                      <a:r>
                        <a:rPr lang="ko-KR" altLang="en-US" sz="1200" kern="0" spc="-120" dirty="0">
                          <a:effectLst/>
                        </a:rPr>
                        <a:t>식품생명공학과</a:t>
                      </a:r>
                      <a:r>
                        <a:rPr lang="en-US" altLang="ko-KR" sz="1200" kern="0" spc="-120" dirty="0">
                          <a:effectLst/>
                        </a:rPr>
                        <a:t>, </a:t>
                      </a:r>
                      <a:r>
                        <a:rPr lang="ko-KR" altLang="en-US" sz="1200" kern="0" spc="-120" dirty="0" err="1">
                          <a:effectLst/>
                        </a:rPr>
                        <a:t>의생명공학과</a:t>
                      </a:r>
                      <a:r>
                        <a:rPr lang="en-US" altLang="ko-KR" sz="1200" kern="0" spc="-120" dirty="0">
                          <a:effectLst/>
                        </a:rPr>
                        <a:t>, </a:t>
                      </a:r>
                      <a:r>
                        <a:rPr lang="ko-KR" altLang="en-US" sz="1200" kern="0" spc="-120" dirty="0" smtClean="0">
                          <a:effectLst/>
                        </a:rPr>
                        <a:t>약학과 </a:t>
                      </a:r>
                      <a:r>
                        <a:rPr lang="en-US" altLang="ko-KR" sz="1200" kern="0" spc="-120" dirty="0" smtClean="0">
                          <a:effectLst/>
                        </a:rPr>
                        <a:t>, </a:t>
                      </a:r>
                      <a:r>
                        <a:rPr lang="ko-KR" altLang="en-US" sz="1200" kern="0" spc="-120" dirty="0" smtClean="0">
                          <a:effectLst/>
                        </a:rPr>
                        <a:t>의료기기산업학과</a:t>
                      </a:r>
                      <a:r>
                        <a:rPr lang="en-US" altLang="ko-KR" sz="1200" kern="0" spc="-120" dirty="0" smtClean="0">
                          <a:effectLst/>
                        </a:rPr>
                        <a:t>, </a:t>
                      </a:r>
                    </a:p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20" dirty="0" smtClean="0">
                          <a:effectLst/>
                        </a:rPr>
                        <a:t>재생의공학과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온라인교육</a:t>
                      </a: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학기당</a:t>
                      </a:r>
                      <a:r>
                        <a:rPr lang="ko-KR" altLang="en-US" sz="1200" kern="0" spc="0" dirty="0" smtClean="0">
                          <a:effectLst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시간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1102685" y="25130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829207"/>
              </p:ext>
            </p:extLst>
          </p:nvPr>
        </p:nvGraphicFramePr>
        <p:xfrm>
          <a:off x="158794" y="1333965"/>
          <a:ext cx="11412024" cy="1619084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409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56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구분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내용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65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안전관리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시스템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▪ 주소 </a:t>
                      </a:r>
                      <a:r>
                        <a:rPr lang="en-US" altLang="ko-KR" sz="1200" kern="0" spc="0" dirty="0">
                          <a:effectLst/>
                        </a:rPr>
                        <a:t>: </a:t>
                      </a:r>
                      <a:r>
                        <a:rPr lang="en-US" altLang="ko-KR" sz="1200" u="sng" kern="0" spc="0" dirty="0"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hlinkClick r:id="rId2"/>
                        </a:rPr>
                        <a:t>https://www.labs.go.kr</a:t>
                      </a:r>
                      <a:r>
                        <a:rPr lang="ko-KR" altLang="en-US" sz="1200" kern="0" spc="0" dirty="0">
                          <a:effectLst/>
                        </a:rPr>
                        <a:t> </a:t>
                      </a:r>
                      <a:r>
                        <a:rPr lang="en-US" altLang="ko-KR" sz="1200" kern="0" spc="0" dirty="0">
                          <a:effectLst/>
                        </a:rPr>
                        <a:t>/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</a:rPr>
                        <a:t>회원가입 후</a:t>
                      </a:r>
                      <a:r>
                        <a:rPr lang="ko-KR" altLang="en-US" sz="1200" kern="0" spc="0" dirty="0">
                          <a:effectLst/>
                        </a:rPr>
                        <a:t> 교육수강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▪ </a:t>
                      </a:r>
                      <a:r>
                        <a:rPr lang="ko-KR" altLang="en-US" sz="1200" kern="0" spc="0" dirty="0" err="1">
                          <a:effectLst/>
                        </a:rPr>
                        <a:t>소속별</a:t>
                      </a:r>
                      <a:r>
                        <a:rPr lang="ko-KR" altLang="en-US" sz="1200" kern="0" spc="0" dirty="0">
                          <a:effectLst/>
                        </a:rPr>
                        <a:t> 회원가입 기준 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⇒ </a:t>
                      </a:r>
                      <a:r>
                        <a:rPr lang="ko-KR" altLang="en-US" sz="1200" b="1" kern="0" spc="0" dirty="0" err="1">
                          <a:solidFill>
                            <a:srgbClr val="FF0000"/>
                          </a:solidFill>
                          <a:effectLst/>
                        </a:rPr>
                        <a:t>바이오시스템대학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약학대학 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: 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동국대학교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1" kern="0" spc="0" dirty="0" err="1">
                          <a:solidFill>
                            <a:srgbClr val="FF0000"/>
                          </a:solidFill>
                          <a:effectLst/>
                        </a:rPr>
                        <a:t>바이오메디캠퍼스</a:t>
                      </a:r>
                      <a:r>
                        <a:rPr lang="en-US" altLang="ko-KR" sz="1200" b="1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⇒ 등록기준 </a:t>
                      </a:r>
                      <a:r>
                        <a:rPr lang="en-US" altLang="ko-KR" sz="1200" b="1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: </a:t>
                      </a:r>
                      <a:r>
                        <a:rPr lang="ko-KR" altLang="en-US" sz="1200" b="1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교원</a:t>
                      </a:r>
                      <a:r>
                        <a:rPr lang="en-US" altLang="ko-KR" sz="1200" b="1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1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연구실책임자</a:t>
                      </a:r>
                      <a:r>
                        <a:rPr lang="en-US" altLang="ko-KR" sz="1200" b="1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),</a:t>
                      </a:r>
                      <a:r>
                        <a:rPr lang="en-US" altLang="ko-KR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연구원</a:t>
                      </a:r>
                      <a:r>
                        <a:rPr lang="en-US" altLang="ko-KR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연구활동종사자</a:t>
                      </a:r>
                      <a:r>
                        <a:rPr lang="en-US" altLang="ko-KR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), </a:t>
                      </a:r>
                      <a:r>
                        <a:rPr lang="ko-KR" altLang="en-US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대학원생</a:t>
                      </a:r>
                      <a:r>
                        <a:rPr lang="en-US" altLang="ko-KR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1" kern="0" spc="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학부생</a:t>
                      </a:r>
                      <a:r>
                        <a:rPr lang="en-US" altLang="ko-KR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연구활동종사자</a:t>
                      </a:r>
                      <a:r>
                        <a:rPr lang="en-US" altLang="ko-KR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FF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58794" y="5540863"/>
            <a:ext cx="1141202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300" dirty="0">
                <a:latin typeface="맑은 고딕" panose="020B0503020000020004" pitchFamily="50" charset="-127"/>
              </a:rPr>
              <a:t> ※  1. </a:t>
            </a:r>
            <a:r>
              <a:rPr lang="ko-KR" altLang="en-US" sz="1300" dirty="0">
                <a:latin typeface="맑은 고딕" panose="020B0503020000020004" pitchFamily="50" charset="-127"/>
              </a:rPr>
              <a:t>실험 </a:t>
            </a:r>
            <a:r>
              <a:rPr lang="ko-KR" altLang="en-US" sz="1300" dirty="0" smtClean="0">
                <a:latin typeface="맑은 고딕" panose="020B0503020000020004" pitchFamily="50" charset="-127"/>
              </a:rPr>
              <a:t>활동을 </a:t>
            </a:r>
            <a:r>
              <a:rPr lang="ko-KR" altLang="en-US" sz="1300" dirty="0">
                <a:latin typeface="맑은 고딕" panose="020B0503020000020004" pitchFamily="50" charset="-127"/>
              </a:rPr>
              <a:t>하지 않는 관련 학과 일지라도 </a:t>
            </a:r>
            <a:r>
              <a:rPr lang="ko-KR" altLang="en-US" sz="1300" dirty="0"/>
              <a:t>위험물</a:t>
            </a:r>
            <a:r>
              <a:rPr lang="en-US" altLang="ko-KR" sz="1300" dirty="0"/>
              <a:t>(</a:t>
            </a:r>
            <a:r>
              <a:rPr lang="ko-KR" altLang="en-US" sz="1300" dirty="0"/>
              <a:t>시약</a:t>
            </a:r>
            <a:r>
              <a:rPr lang="en-US" altLang="ko-KR" sz="1300" dirty="0"/>
              <a:t>, </a:t>
            </a:r>
            <a:r>
              <a:rPr lang="ko-KR" altLang="en-US" sz="1300" dirty="0"/>
              <a:t>가스</a:t>
            </a:r>
            <a:r>
              <a:rPr lang="en-US" altLang="ko-KR" sz="1300" dirty="0"/>
              <a:t>, </a:t>
            </a:r>
            <a:r>
              <a:rPr lang="ko-KR" altLang="en-US" sz="1300" dirty="0"/>
              <a:t>바이러스</a:t>
            </a:r>
            <a:r>
              <a:rPr lang="en-US" altLang="ko-KR" sz="1300" dirty="0"/>
              <a:t>, </a:t>
            </a:r>
            <a:r>
              <a:rPr lang="ko-KR" altLang="en-US" sz="1300" dirty="0"/>
              <a:t>실험장치 등</a:t>
            </a:r>
            <a:r>
              <a:rPr lang="en-US" altLang="ko-KR" sz="1300" dirty="0"/>
              <a:t>)</a:t>
            </a:r>
            <a:r>
              <a:rPr lang="ko-KR" altLang="en-US" sz="1300" dirty="0"/>
              <a:t>을 </a:t>
            </a:r>
            <a:r>
              <a:rPr lang="ko-KR" altLang="en-US" sz="1300" dirty="0" smtClean="0"/>
              <a:t>사용할 </a:t>
            </a:r>
            <a:r>
              <a:rPr lang="ko-KR" altLang="en-US" sz="1300" dirty="0" smtClean="0">
                <a:latin typeface="맑은 고딕" panose="020B0503020000020004" pitchFamily="50" charset="-127"/>
              </a:rPr>
              <a:t>경우 </a:t>
            </a:r>
            <a:r>
              <a:rPr lang="ko-KR" altLang="en-US" sz="1300" dirty="0">
                <a:latin typeface="맑은 고딕" panose="020B0503020000020004" pitchFamily="50" charset="-127"/>
              </a:rPr>
              <a:t>교육이수 </a:t>
            </a:r>
            <a:r>
              <a:rPr lang="ko-KR" altLang="en-US" sz="1300" dirty="0" smtClean="0">
                <a:latin typeface="맑은 고딕" panose="020B0503020000020004" pitchFamily="50" charset="-127"/>
              </a:rPr>
              <a:t>시간은 학기당 </a:t>
            </a:r>
            <a:r>
              <a:rPr lang="en-US" altLang="ko-KR" sz="1300" dirty="0" smtClean="0">
                <a:latin typeface="맑은 고딕" panose="020B0503020000020004" pitchFamily="50" charset="-127"/>
              </a:rPr>
              <a:t>6</a:t>
            </a:r>
            <a:r>
              <a:rPr lang="ko-KR" altLang="en-US" sz="1300" dirty="0" err="1">
                <a:latin typeface="맑은 고딕" panose="020B0503020000020004" pitchFamily="50" charset="-127"/>
              </a:rPr>
              <a:t>시간임</a:t>
            </a:r>
            <a:r>
              <a:rPr lang="en-US" altLang="ko-KR" sz="1300" dirty="0" smtClean="0">
                <a:latin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맑은 고딕" panose="020B0503020000020004" pitchFamily="50" charset="-127"/>
              </a:rPr>
              <a:t>     2. </a:t>
            </a:r>
            <a:r>
              <a:rPr lang="ko-KR" altLang="en-US" sz="1300" dirty="0" smtClean="0">
                <a:latin typeface="맑은 고딕" panose="020B0503020000020004" pitchFamily="50" charset="-127"/>
              </a:rPr>
              <a:t>신임 교원</a:t>
            </a:r>
            <a:r>
              <a:rPr lang="en-US" altLang="ko-KR" sz="1300" dirty="0" smtClean="0">
                <a:latin typeface="맑은 고딕" panose="020B0503020000020004" pitchFamily="50" charset="-127"/>
              </a:rPr>
              <a:t>, </a:t>
            </a:r>
            <a:r>
              <a:rPr lang="ko-KR" altLang="en-US" sz="1300" dirty="0" smtClean="0">
                <a:latin typeface="맑은 고딕" panose="020B0503020000020004" pitchFamily="50" charset="-127"/>
              </a:rPr>
              <a:t>연구원은 기존 연구진행 </a:t>
            </a:r>
            <a:r>
              <a:rPr lang="ko-KR" altLang="en-US" sz="1300" dirty="0" err="1" smtClean="0">
                <a:latin typeface="맑은 고딕" panose="020B0503020000020004" pitchFamily="50" charset="-127"/>
              </a:rPr>
              <a:t>계속자로</a:t>
            </a:r>
            <a:r>
              <a:rPr lang="ko-KR" altLang="en-US" sz="1300" dirty="0" smtClean="0">
                <a:latin typeface="맑은 고딕" panose="020B0503020000020004" pitchFamily="50" charset="-127"/>
              </a:rPr>
              <a:t> 정기 안전교육 기준에 맞추어 교육 시행</a:t>
            </a:r>
            <a:endParaRPr lang="en-US" altLang="ko-KR" sz="1300" dirty="0" smtClean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352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b="26672"/>
          <a:stretch/>
        </p:blipFill>
        <p:spPr>
          <a:xfrm>
            <a:off x="83200" y="0"/>
            <a:ext cx="885816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200" y="4756666"/>
            <a:ext cx="112515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500" dirty="0" err="1" smtClean="0"/>
              <a:t>국가연구안전정보시스템</a:t>
            </a:r>
            <a:r>
              <a:rPr lang="ko-KR" altLang="en-US" sz="1500" dirty="0" smtClean="0"/>
              <a:t> 접속 </a:t>
            </a:r>
            <a:r>
              <a:rPr lang="en-US" altLang="ko-KR" sz="1500" dirty="0" smtClean="0"/>
              <a:t>: </a:t>
            </a:r>
            <a:r>
              <a:rPr lang="en-US" altLang="ko-KR" sz="1500" dirty="0" smtClean="0">
                <a:hlinkClick r:id="rId3"/>
              </a:rPr>
              <a:t>https://www.labs.go.kr</a:t>
            </a:r>
            <a:endParaRPr lang="en-US" altLang="ko-KR" sz="15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500" dirty="0" smtClean="0"/>
              <a:t>회원가입 조건 </a:t>
            </a:r>
            <a:r>
              <a:rPr lang="ko-KR" altLang="en-US" sz="1500" b="1" dirty="0" smtClean="0">
                <a:solidFill>
                  <a:srgbClr val="0000FF"/>
                </a:solidFill>
              </a:rPr>
              <a:t>클릭 </a:t>
            </a:r>
            <a:r>
              <a:rPr lang="en-US" altLang="ko-KR" sz="1500" dirty="0" smtClean="0"/>
              <a:t>(</a:t>
            </a:r>
            <a:r>
              <a:rPr lang="ko-KR" altLang="en-US" sz="1500" dirty="0" smtClean="0"/>
              <a:t>기관 선택 시 아래 참조</a:t>
            </a:r>
            <a:r>
              <a:rPr lang="en-US" altLang="ko-KR" sz="15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500" b="1" dirty="0" smtClean="0">
                <a:solidFill>
                  <a:srgbClr val="0000FF"/>
                </a:solidFill>
              </a:rPr>
              <a:t>  가</a:t>
            </a:r>
            <a:r>
              <a:rPr lang="en-US" altLang="ko-KR" sz="1500" b="1" dirty="0" smtClean="0">
                <a:solidFill>
                  <a:srgbClr val="0000FF"/>
                </a:solidFill>
              </a:rPr>
              <a:t>. </a:t>
            </a:r>
            <a:r>
              <a:rPr lang="ko-KR" altLang="en-US" sz="1500" b="1" dirty="0" err="1" smtClean="0">
                <a:solidFill>
                  <a:srgbClr val="0000FF"/>
                </a:solidFill>
              </a:rPr>
              <a:t>바이오시스템대학</a:t>
            </a:r>
            <a:r>
              <a:rPr lang="en-US" altLang="ko-KR" sz="1500" b="1" dirty="0">
                <a:solidFill>
                  <a:srgbClr val="0000FF"/>
                </a:solidFill>
              </a:rPr>
              <a:t>, </a:t>
            </a:r>
            <a:r>
              <a:rPr lang="ko-KR" altLang="en-US" sz="1500" b="1" dirty="0">
                <a:solidFill>
                  <a:srgbClr val="0000FF"/>
                </a:solidFill>
              </a:rPr>
              <a:t>약학대학 </a:t>
            </a:r>
            <a:r>
              <a:rPr lang="en-US" altLang="ko-KR" sz="1500" b="1" dirty="0">
                <a:solidFill>
                  <a:srgbClr val="0000FF"/>
                </a:solidFill>
              </a:rPr>
              <a:t>: </a:t>
            </a:r>
            <a:r>
              <a:rPr lang="ko-KR" altLang="en-US" sz="1500" b="1" dirty="0">
                <a:solidFill>
                  <a:srgbClr val="0000FF"/>
                </a:solidFill>
              </a:rPr>
              <a:t>동국대학교</a:t>
            </a:r>
            <a:r>
              <a:rPr lang="en-US" altLang="ko-KR" sz="1500" b="1" dirty="0">
                <a:solidFill>
                  <a:srgbClr val="0000FF"/>
                </a:solidFill>
              </a:rPr>
              <a:t>(</a:t>
            </a:r>
            <a:r>
              <a:rPr lang="ko-KR" altLang="en-US" sz="1500" b="1" dirty="0" err="1">
                <a:solidFill>
                  <a:srgbClr val="0000FF"/>
                </a:solidFill>
              </a:rPr>
              <a:t>바이오메디캠퍼스</a:t>
            </a:r>
            <a:r>
              <a:rPr lang="en-US" altLang="ko-KR" sz="1500" b="1" dirty="0">
                <a:solidFill>
                  <a:srgbClr val="0000FF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3. </a:t>
            </a:r>
            <a:r>
              <a:rPr lang="ko-KR" altLang="en-US" sz="1500" b="1" dirty="0" smtClean="0"/>
              <a:t>회원가입 후 </a:t>
            </a:r>
            <a:r>
              <a:rPr lang="en-US" altLang="ko-KR" sz="1500" b="1" dirty="0" smtClean="0"/>
              <a:t>1</a:t>
            </a:r>
            <a:r>
              <a:rPr lang="ko-KR" altLang="en-US" sz="1500" b="1" dirty="0" smtClean="0"/>
              <a:t>시간 이내로 자동 승인</a:t>
            </a:r>
            <a:r>
              <a:rPr lang="ko-KR" altLang="en-US" sz="1500" dirty="0" smtClean="0"/>
              <a:t>됨</a:t>
            </a:r>
            <a:endParaRPr lang="en-US" altLang="ko-KR" sz="1500" dirty="0" smtClean="0"/>
          </a:p>
          <a:p>
            <a:r>
              <a:rPr lang="en-US" altLang="ko-KR" sz="1500" dirty="0" smtClean="0"/>
              <a:t>     - </a:t>
            </a:r>
            <a:r>
              <a:rPr lang="ko-KR" altLang="en-US" sz="1500" dirty="0" smtClean="0"/>
              <a:t>미 승인 시 </a:t>
            </a:r>
            <a:r>
              <a:rPr lang="en-US" altLang="ko-KR" sz="1500" dirty="0" smtClean="0"/>
              <a:t>: </a:t>
            </a:r>
            <a:r>
              <a:rPr lang="ko-KR" altLang="en-US" sz="1500" dirty="0" err="1" smtClean="0"/>
              <a:t>바이오메디캠퍼스</a:t>
            </a:r>
            <a:r>
              <a:rPr lang="ko-KR" altLang="en-US" sz="1500" dirty="0" smtClean="0"/>
              <a:t> ☎ </a:t>
            </a:r>
            <a:r>
              <a:rPr lang="en-US" altLang="ko-KR" sz="1500" dirty="0" smtClean="0"/>
              <a:t>031-961-5456(</a:t>
            </a:r>
            <a:r>
              <a:rPr lang="ko-KR" altLang="en-US" sz="1500" dirty="0" err="1" smtClean="0"/>
              <a:t>행정운영팀</a:t>
            </a:r>
            <a:r>
              <a:rPr lang="en-US" altLang="ko-KR" sz="1500" dirty="0" smtClean="0"/>
              <a:t>)</a:t>
            </a:r>
            <a:endParaRPr lang="en-US" altLang="ko-KR" sz="1500" dirty="0"/>
          </a:p>
        </p:txBody>
      </p:sp>
      <p:sp>
        <p:nvSpPr>
          <p:cNvPr id="7" name="타원 6"/>
          <p:cNvSpPr/>
          <p:nvPr/>
        </p:nvSpPr>
        <p:spPr>
          <a:xfrm>
            <a:off x="7870658" y="1871596"/>
            <a:ext cx="553452" cy="4932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7455160" y="168693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①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15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2387" y="5666873"/>
            <a:ext cx="3794629" cy="869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 smtClean="0"/>
              <a:t>로그인 실행</a:t>
            </a:r>
            <a:endParaRPr lang="en-US" altLang="ko-KR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 smtClean="0"/>
              <a:t>연구실 안전교육 시스템</a:t>
            </a:r>
            <a:r>
              <a:rPr lang="en-US" altLang="ko-KR" b="1" dirty="0" smtClean="0">
                <a:solidFill>
                  <a:srgbClr val="0000FF"/>
                </a:solidFill>
              </a:rPr>
              <a:t>(</a:t>
            </a:r>
            <a:r>
              <a:rPr lang="ko-KR" altLang="en-US" b="1" dirty="0" smtClean="0">
                <a:solidFill>
                  <a:srgbClr val="0000FF"/>
                </a:solidFill>
              </a:rPr>
              <a:t>클릭</a:t>
            </a:r>
            <a:r>
              <a:rPr lang="en-US" altLang="ko-KR" b="1" dirty="0" smtClean="0">
                <a:solidFill>
                  <a:srgbClr val="0000FF"/>
                </a:solidFill>
              </a:rPr>
              <a:t>)</a:t>
            </a:r>
            <a:r>
              <a:rPr lang="ko-KR" altLang="en-US" b="1" dirty="0" smtClean="0">
                <a:solidFill>
                  <a:srgbClr val="0000FF"/>
                </a:solidFill>
              </a:rPr>
              <a:t>  </a:t>
            </a:r>
            <a:endParaRPr lang="ko-KR" altLang="en-US" b="1" dirty="0">
              <a:solidFill>
                <a:srgbClr val="0000FF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9170" r="24413"/>
          <a:stretch/>
        </p:blipFill>
        <p:spPr>
          <a:xfrm>
            <a:off x="593704" y="192504"/>
            <a:ext cx="8826014" cy="5474369"/>
          </a:xfrm>
          <a:prstGeom prst="rect">
            <a:avLst/>
          </a:prstGeom>
        </p:spPr>
      </p:pic>
      <p:sp>
        <p:nvSpPr>
          <p:cNvPr id="8" name="타원 7"/>
          <p:cNvSpPr/>
          <p:nvPr/>
        </p:nvSpPr>
        <p:spPr>
          <a:xfrm>
            <a:off x="2063525" y="49000"/>
            <a:ext cx="1082842" cy="4932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>
            <a:off x="5233552" y="3742119"/>
            <a:ext cx="3883937" cy="95061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063849" y="3375297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①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8027" y="31146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②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96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-19156" t="2037" r="60312" b="25236"/>
          <a:stretch/>
        </p:blipFill>
        <p:spPr>
          <a:xfrm>
            <a:off x="-3154763" y="76016"/>
            <a:ext cx="13416363" cy="55963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062" y="5779751"/>
            <a:ext cx="5756704" cy="869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 smtClean="0"/>
              <a:t>연구실안전교육시스템 확인</a:t>
            </a:r>
            <a:endParaRPr lang="en-US" altLang="ko-KR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 smtClean="0"/>
              <a:t>수강신청 → 온라인 교육 → 연구실 안전교육</a:t>
            </a:r>
            <a:r>
              <a:rPr lang="en-US" altLang="ko-KR" dirty="0" smtClean="0"/>
              <a:t>(</a:t>
            </a:r>
            <a:r>
              <a:rPr lang="ko-KR" altLang="en-US" dirty="0" smtClean="0"/>
              <a:t>클릭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2" name="모서리가 둥근 직사각형 1"/>
          <p:cNvSpPr/>
          <p:nvPr/>
        </p:nvSpPr>
        <p:spPr>
          <a:xfrm>
            <a:off x="1116306" y="1226820"/>
            <a:ext cx="2516355" cy="6978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700808" y="139107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①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12123" y="20031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②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7627621" y="1973580"/>
            <a:ext cx="944880" cy="46941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230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49" y="305243"/>
            <a:ext cx="9744075" cy="4591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1250" y="5102925"/>
            <a:ext cx="11530750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 smtClean="0"/>
              <a:t>1. </a:t>
            </a:r>
            <a:r>
              <a:rPr lang="ko-KR" altLang="en-US" sz="1500" dirty="0" smtClean="0"/>
              <a:t>연구실 안전교육 → 연구활동종사자</a:t>
            </a:r>
            <a:r>
              <a:rPr lang="en-US" altLang="ko-KR" sz="1500" dirty="0" smtClean="0"/>
              <a:t>, </a:t>
            </a:r>
            <a:r>
              <a:rPr lang="ko-KR" altLang="en-US" sz="1500" dirty="0" smtClean="0"/>
              <a:t>연구실책임자 선택 → 수강신청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rgbClr val="0000FF"/>
                </a:solidFill>
              </a:rPr>
              <a:t>   - </a:t>
            </a:r>
            <a:r>
              <a:rPr lang="ko-KR" altLang="en-US" sz="1500" b="1" dirty="0" smtClean="0">
                <a:solidFill>
                  <a:srgbClr val="0000FF"/>
                </a:solidFill>
              </a:rPr>
              <a:t>연구원</a:t>
            </a:r>
            <a:r>
              <a:rPr lang="en-US" altLang="ko-KR" sz="15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500" b="1" dirty="0" smtClean="0">
                <a:solidFill>
                  <a:srgbClr val="0000FF"/>
                </a:solidFill>
              </a:rPr>
              <a:t>대학원생</a:t>
            </a:r>
            <a:r>
              <a:rPr lang="en-US" altLang="ko-KR" sz="15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500" b="1" dirty="0" err="1" smtClean="0">
                <a:solidFill>
                  <a:srgbClr val="0000FF"/>
                </a:solidFill>
              </a:rPr>
              <a:t>학부생</a:t>
            </a:r>
            <a:r>
              <a:rPr lang="ko-KR" altLang="en-US" sz="1500" b="1" dirty="0" smtClean="0">
                <a:solidFill>
                  <a:srgbClr val="0000FF"/>
                </a:solidFill>
              </a:rPr>
              <a:t> </a:t>
            </a:r>
            <a:r>
              <a:rPr lang="en-US" altLang="ko-KR" sz="15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500" b="1" dirty="0" smtClean="0">
                <a:solidFill>
                  <a:srgbClr val="0000FF"/>
                </a:solidFill>
              </a:rPr>
              <a:t>연구활동종사자 선택</a:t>
            </a:r>
            <a:endParaRPr lang="en-US" altLang="ko-KR" sz="15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 b="1" dirty="0">
                <a:solidFill>
                  <a:srgbClr val="FF0000"/>
                </a:solidFill>
              </a:rPr>
              <a:t>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  -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교원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연구실 책임자 선택</a:t>
            </a:r>
            <a:endParaRPr lang="en-US" altLang="ko-KR" sz="15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2. </a:t>
            </a:r>
            <a:r>
              <a:rPr lang="ko-KR" altLang="en-US" sz="1500" dirty="0" smtClean="0"/>
              <a:t>교육이수시간 조건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b="1" dirty="0">
                <a:solidFill>
                  <a:srgbClr val="FF0000"/>
                </a:solidFill>
              </a:rPr>
              <a:t>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  -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정기교육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실험 활동 </a:t>
            </a:r>
            <a:r>
              <a:rPr lang="ko-KR" altLang="en-US" sz="1500" b="1" dirty="0" err="1" smtClean="0">
                <a:solidFill>
                  <a:srgbClr val="FF0000"/>
                </a:solidFill>
              </a:rPr>
              <a:t>연구종사자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) :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 학기당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6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시간 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/ </a:t>
            </a:r>
            <a:r>
              <a:rPr lang="ko-KR" altLang="en-US" sz="1500" b="1" dirty="0" err="1" smtClean="0">
                <a:solidFill>
                  <a:srgbClr val="FF0000"/>
                </a:solidFill>
              </a:rPr>
              <a:t>신규교육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학기당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시간</a:t>
            </a:r>
            <a:endParaRPr lang="en-US" altLang="ko-KR" sz="15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34683" y="140786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①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4400550" y="1457357"/>
            <a:ext cx="3124200" cy="3693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4248235" y="1023251"/>
            <a:ext cx="1208269" cy="17826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4351982" y="1943100"/>
            <a:ext cx="2209045" cy="310554"/>
          </a:xfrm>
          <a:prstGeom prst="round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8982075" y="2600908"/>
            <a:ext cx="1666876" cy="75189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61" y="153540"/>
            <a:ext cx="11430000" cy="4772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7461" y="5094556"/>
            <a:ext cx="546175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 smtClean="0"/>
              <a:t>연구실 안전교육훈련 규정에 동의합니다</a:t>
            </a:r>
            <a:r>
              <a:rPr lang="en-US" altLang="ko-KR" dirty="0" smtClean="0"/>
              <a:t>. </a:t>
            </a:r>
            <a:r>
              <a:rPr lang="en-US" altLang="ko-KR" b="1" dirty="0" smtClean="0">
                <a:solidFill>
                  <a:srgbClr val="0000FF"/>
                </a:solidFill>
              </a:rPr>
              <a:t>(</a:t>
            </a:r>
            <a:r>
              <a:rPr lang="ko-KR" altLang="en-US" b="1" dirty="0" smtClean="0">
                <a:solidFill>
                  <a:srgbClr val="0000FF"/>
                </a:solidFill>
              </a:rPr>
              <a:t>체크</a:t>
            </a:r>
            <a:r>
              <a:rPr lang="en-US" altLang="ko-KR" b="1" dirty="0" smtClean="0">
                <a:solidFill>
                  <a:srgbClr val="0000FF"/>
                </a:solidFill>
              </a:rPr>
              <a:t>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 err="1" smtClean="0"/>
              <a:t>신청완료</a:t>
            </a:r>
            <a:r>
              <a:rPr lang="ko-KR" altLang="en-US" dirty="0" smtClean="0"/>
              <a:t> 선택</a:t>
            </a:r>
            <a:endParaRPr lang="en-US" altLang="ko-KR" dirty="0"/>
          </a:p>
        </p:txBody>
      </p:sp>
      <p:sp>
        <p:nvSpPr>
          <p:cNvPr id="9" name="타원 8"/>
          <p:cNvSpPr/>
          <p:nvPr/>
        </p:nvSpPr>
        <p:spPr>
          <a:xfrm>
            <a:off x="571972" y="2909456"/>
            <a:ext cx="505326" cy="52081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57461" y="264859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①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4902075" y="3496941"/>
            <a:ext cx="2209045" cy="72748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422703" y="3345527"/>
            <a:ext cx="415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②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50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" y="0"/>
            <a:ext cx="11410950" cy="49434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032030"/>
            <a:ext cx="121130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ko-KR" altLang="en-US" b="1" u="sng" dirty="0" smtClean="0">
                <a:solidFill>
                  <a:srgbClr val="FF0000"/>
                </a:solidFill>
              </a:rPr>
              <a:t>교육기간 </a:t>
            </a:r>
            <a:r>
              <a:rPr lang="en-US" altLang="ko-KR" b="1" u="sng" dirty="0">
                <a:solidFill>
                  <a:srgbClr val="FF0000"/>
                </a:solidFill>
              </a:rPr>
              <a:t>: </a:t>
            </a:r>
            <a:r>
              <a:rPr lang="en-US" altLang="ko-KR" b="1" u="sng" dirty="0" smtClean="0">
                <a:solidFill>
                  <a:srgbClr val="FF0000"/>
                </a:solidFill>
              </a:rPr>
              <a:t>2025</a:t>
            </a:r>
            <a:r>
              <a:rPr lang="ko-KR" altLang="en-US" b="1" u="sng" dirty="0" smtClean="0">
                <a:solidFill>
                  <a:srgbClr val="FF0000"/>
                </a:solidFill>
              </a:rPr>
              <a:t>년 </a:t>
            </a:r>
            <a:r>
              <a:rPr lang="en-US" altLang="ko-KR" b="1" u="sng" dirty="0" smtClean="0">
                <a:solidFill>
                  <a:srgbClr val="FF0000"/>
                </a:solidFill>
              </a:rPr>
              <a:t>03</a:t>
            </a:r>
            <a:r>
              <a:rPr lang="ko-KR" altLang="en-US" b="1" u="sng" dirty="0" smtClean="0">
                <a:solidFill>
                  <a:srgbClr val="FF0000"/>
                </a:solidFill>
              </a:rPr>
              <a:t>월 </a:t>
            </a:r>
            <a:r>
              <a:rPr lang="en-US" altLang="ko-KR" b="1" u="sng" dirty="0" smtClean="0">
                <a:solidFill>
                  <a:srgbClr val="FF0000"/>
                </a:solidFill>
              </a:rPr>
              <a:t>01</a:t>
            </a:r>
            <a:r>
              <a:rPr lang="ko-KR" altLang="en-US" b="1" u="sng" dirty="0" smtClean="0">
                <a:solidFill>
                  <a:srgbClr val="FF0000"/>
                </a:solidFill>
              </a:rPr>
              <a:t>일</a:t>
            </a:r>
            <a:r>
              <a:rPr lang="en-US" altLang="ko-KR" b="1" u="sng" dirty="0" smtClean="0">
                <a:solidFill>
                  <a:srgbClr val="FF0000"/>
                </a:solidFill>
              </a:rPr>
              <a:t>~06</a:t>
            </a:r>
            <a:r>
              <a:rPr lang="ko-KR" altLang="en-US" b="1" u="sng" dirty="0" smtClean="0">
                <a:solidFill>
                  <a:srgbClr val="FF0000"/>
                </a:solidFill>
              </a:rPr>
              <a:t>월</a:t>
            </a:r>
            <a:r>
              <a:rPr lang="en-US" altLang="ko-KR" b="1" u="sng" dirty="0" smtClean="0">
                <a:solidFill>
                  <a:srgbClr val="FF0000"/>
                </a:solidFill>
              </a:rPr>
              <a:t>13</a:t>
            </a:r>
            <a:r>
              <a:rPr lang="ko-KR" altLang="en-US" b="1" u="sng" dirty="0" smtClean="0">
                <a:solidFill>
                  <a:srgbClr val="FF0000"/>
                </a:solidFill>
              </a:rPr>
              <a:t>일</a:t>
            </a:r>
            <a:endParaRPr lang="en-US" altLang="ko-KR" b="1" u="sng" dirty="0" smtClean="0">
              <a:solidFill>
                <a:srgbClr val="FF0000"/>
              </a:solidFill>
            </a:endParaRPr>
          </a:p>
          <a:p>
            <a:r>
              <a:rPr lang="en-US" altLang="ko-KR" b="1" dirty="0" smtClean="0">
                <a:solidFill>
                  <a:srgbClr val="0000FF"/>
                </a:solidFill>
              </a:rPr>
              <a:t>    ※ </a:t>
            </a:r>
            <a:r>
              <a:rPr lang="ko-KR" altLang="en-US" b="1" dirty="0">
                <a:solidFill>
                  <a:srgbClr val="0000FF"/>
                </a:solidFill>
              </a:rPr>
              <a:t>상기 일정기준에 맞추어 교육이수 바랍니다</a:t>
            </a:r>
            <a:r>
              <a:rPr lang="en-US" altLang="ko-KR" b="1" dirty="0" smtClean="0">
                <a:solidFill>
                  <a:srgbClr val="0000FF"/>
                </a:solidFill>
              </a:rPr>
              <a:t>.</a:t>
            </a:r>
            <a:endParaRPr lang="en-US" altLang="ko-KR" dirty="0" smtClean="0"/>
          </a:p>
          <a:p>
            <a:r>
              <a:rPr lang="en-US" altLang="ko-KR" dirty="0" smtClean="0"/>
              <a:t>2.  </a:t>
            </a:r>
            <a:r>
              <a:rPr lang="ko-KR" altLang="en-US" dirty="0" smtClean="0"/>
              <a:t>수강 완료 후 수료증 출력에서 이수 현황 확인 가능</a:t>
            </a:r>
            <a:endParaRPr lang="en-US" altLang="ko-KR" dirty="0" smtClean="0"/>
          </a:p>
          <a:p>
            <a:r>
              <a:rPr lang="en-US" altLang="ko-KR" dirty="0" smtClean="0"/>
              <a:t>3.  </a:t>
            </a:r>
            <a:r>
              <a:rPr lang="ko-KR" altLang="en-US" dirty="0" smtClean="0"/>
              <a:t>교육이수 관련 문의사항 </a:t>
            </a:r>
            <a:endParaRPr lang="en-US" altLang="ko-KR" dirty="0" smtClean="0"/>
          </a:p>
          <a:p>
            <a:r>
              <a:rPr lang="en-US" altLang="ko-KR" dirty="0" smtClean="0"/>
              <a:t>    - </a:t>
            </a:r>
            <a:r>
              <a:rPr lang="ko-KR" altLang="en-US" dirty="0" err="1" smtClean="0"/>
              <a:t>바이오메디캠퍼스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/>
              <a:t>☎ </a:t>
            </a:r>
            <a:r>
              <a:rPr lang="en-US" altLang="ko-KR" dirty="0" smtClean="0"/>
              <a:t>031-961-5456(</a:t>
            </a:r>
            <a:r>
              <a:rPr lang="ko-KR" altLang="en-US" dirty="0" err="1" smtClean="0"/>
              <a:t>행정운영팀</a:t>
            </a:r>
            <a:r>
              <a:rPr lang="en-US" altLang="ko-KR" dirty="0" smtClean="0"/>
              <a:t>) / </a:t>
            </a:r>
            <a:r>
              <a:rPr lang="ko-KR" altLang="en-US" dirty="0" smtClean="0"/>
              <a:t>이대희</a:t>
            </a:r>
            <a:endParaRPr lang="en-US" altLang="ko-KR" dirty="0" smtClean="0"/>
          </a:p>
        </p:txBody>
      </p:sp>
      <p:sp>
        <p:nvSpPr>
          <p:cNvPr id="7" name="타원 6"/>
          <p:cNvSpPr/>
          <p:nvPr/>
        </p:nvSpPr>
        <p:spPr>
          <a:xfrm>
            <a:off x="7756859" y="3235154"/>
            <a:ext cx="1106905" cy="114299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>
            <a:off x="7667368" y="3146599"/>
            <a:ext cx="1278924" cy="130801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003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3607</TotalTime>
  <Words>395</Words>
  <Application>Microsoft Office PowerPoint</Application>
  <PresentationFormat>와이드스크린</PresentationFormat>
  <Paragraphs>78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2" baseType="lpstr">
      <vt:lpstr>맑은 고딕</vt:lpstr>
      <vt:lpstr>함초롬바탕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 jin bok</dc:creator>
  <cp:lastModifiedBy>USER</cp:lastModifiedBy>
  <cp:revision>75</cp:revision>
  <dcterms:created xsi:type="dcterms:W3CDTF">2020-05-12T01:48:03Z</dcterms:created>
  <dcterms:modified xsi:type="dcterms:W3CDTF">2025-03-26T04:53:33Z</dcterms:modified>
</cp:coreProperties>
</file>